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1" r:id="rId5"/>
    <p:sldId id="277" r:id="rId6"/>
    <p:sldId id="279" r:id="rId7"/>
    <p:sldId id="270" r:id="rId8"/>
    <p:sldId id="275" r:id="rId9"/>
    <p:sldId id="278" r:id="rId10"/>
    <p:sldId id="276" r:id="rId11"/>
    <p:sldId id="260" r:id="rId12"/>
    <p:sldId id="281" r:id="rId13"/>
    <p:sldId id="282" r:id="rId14"/>
    <p:sldId id="283" r:id="rId15"/>
    <p:sldId id="262" r:id="rId16"/>
    <p:sldId id="267" r:id="rId17"/>
    <p:sldId id="259" r:id="rId18"/>
    <p:sldId id="284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C2E3AC9E-110C-4048-A85B-6FD42B58F4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255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8A35862-DA59-47C4-A922-F527005B8167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C9E6C243-3384-48B3-B81C-EB1D96F8613A}" type="slidenum">
              <a:rPr lang="it-IT" sz="14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it-IT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7F25AF07-77CE-41E0-9EB9-DC144ECF00CB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-138113"/>
            <a:ext cx="1588" cy="27622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it-IT" smtClean="0">
              <a:cs typeface="Arial Unicode MS" charset="0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fld id="{60AC2608-B592-4CA0-9B8F-87C41845B67C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93B65D3-AA5A-4D8D-8E02-C88A51FD1B55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642ACF65-0F4E-4146-88B8-C30C39454201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DA6AC6A9-9A7E-4E6B-BDD0-88D2E1EE7BF1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2A93973-A027-4182-A271-9EE6A6D15515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46805A3F-EB58-48E3-847D-FEAF1D6F537C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22A93973-A027-4182-A271-9EE6A6D15515}" type="slidenum">
              <a:rPr lang="it-IT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7163-B0B6-4717-9ECA-DADE99D008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85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56A3E-406A-4BC3-9BC0-DE21714D09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90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5812" cy="45196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96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0B72-1406-48E0-8E61-FD8E7BF74C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33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1028-BF1B-4D3F-9FA0-04C1C28906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34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6E68-7E1C-4578-BDA3-37494A84A8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15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C736-EDE0-41D8-BB79-35E5F9AD81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1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FF42-03D1-48AB-A53F-CD2B3F6967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99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4086-6408-4EB4-A86B-7BF97039B2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06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2BC5F-FF3D-43C2-A5BE-2CB308962F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65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8013-646E-4B64-8BCC-A6B2F24204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30C8-70C0-4C1B-ADB2-766176AA41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05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60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 titolo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it-IT"/>
              <a:t>05/06/12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7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FE96F9-9DBF-401C-8B05-E107F1B3AD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Fate clic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03350" y="2087066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000" i="1" dirty="0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973" y="587137"/>
            <a:ext cx="6087363" cy="13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935434" y="2564904"/>
            <a:ext cx="70929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3600" dirty="0">
                <a:solidFill>
                  <a:srgbClr val="22228B"/>
                </a:solidFill>
                <a:latin typeface="Aharoni" charset="0"/>
              </a:rPr>
              <a:t>Progetto ReteGratuita Scuola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87" y="5244625"/>
            <a:ext cx="2489125" cy="12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1374775" y="3212975"/>
            <a:ext cx="6400800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000" i="1" dirty="0">
                <a:solidFill>
                  <a:srgbClr val="22228B"/>
                </a:solidFill>
                <a:latin typeface="Aharoni" charset="0"/>
              </a:rPr>
              <a:t>Liceo E. Fermi </a:t>
            </a:r>
            <a:r>
              <a:rPr lang="it-IT" sz="2000" i="1" dirty="0" smtClean="0">
                <a:solidFill>
                  <a:srgbClr val="22228B"/>
                </a:solidFill>
                <a:latin typeface="Aharoni" charset="0"/>
              </a:rPr>
              <a:t> </a:t>
            </a:r>
            <a:endParaRPr lang="it-IT" sz="2000" i="1" dirty="0">
              <a:solidFill>
                <a:srgbClr val="22228B"/>
              </a:solidFill>
              <a:latin typeface="Aharoni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000" i="1" dirty="0" smtClean="0">
                <a:solidFill>
                  <a:srgbClr val="22228B"/>
                </a:solidFill>
                <a:latin typeface="Aharoni" charset="0"/>
              </a:rPr>
              <a:t>Istituto Gastaldi – Abba 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000" i="1" dirty="0" smtClean="0">
                <a:solidFill>
                  <a:srgbClr val="22228B"/>
                </a:solidFill>
                <a:latin typeface="Aharoni" charset="0"/>
              </a:rPr>
              <a:t>Istituto Klee-Barabino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000" i="1" dirty="0" smtClean="0">
                <a:solidFill>
                  <a:srgbClr val="22228B"/>
                </a:solidFill>
                <a:latin typeface="Aharoni" charset="0"/>
              </a:rPr>
              <a:t>I.C. Molassana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it-IT" sz="2000" i="1" dirty="0" smtClean="0">
                <a:solidFill>
                  <a:srgbClr val="22228B"/>
                </a:solidFill>
                <a:latin typeface="Aharoni" charset="0"/>
              </a:rPr>
              <a:t>I.C Voltri II</a:t>
            </a:r>
            <a:endParaRPr lang="it-IT" sz="2000" i="1" dirty="0">
              <a:solidFill>
                <a:srgbClr val="22228B"/>
              </a:solidFill>
              <a:latin typeface="Aharon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notebookitalia.it/images/stories/wifi_liber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275">
            <a:off x="578219" y="1255576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1220663" y="4581128"/>
            <a:ext cx="7743825" cy="15087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Per poter utilizzare il servizio è necessario essere registrarti, l’accesso avviene mediante login e password.</a:t>
            </a:r>
          </a:p>
          <a:p>
            <a:endParaRPr lang="it-IT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Per registrarsi è sufficiente selezionare il prefisso internazionale del paese, ed inserire il numero di telefono</a:t>
            </a:r>
            <a:endParaRPr lang="it-IT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290400" y="3304950"/>
            <a:ext cx="8686800" cy="1095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5pPr>
            <a:lvl6pPr marL="25146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it-IT" sz="7200" dirty="0" smtClean="0">
                <a:solidFill>
                  <a:schemeClr val="accent6">
                    <a:lumMod val="75000"/>
                  </a:schemeClr>
                </a:solidFill>
              </a:rPr>
              <a:t>a ReteGratuita Scuola</a:t>
            </a:r>
            <a:r>
              <a:rPr lang="it-IT" sz="7200" dirty="0" smtClean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/>
            </a:r>
            <a:br>
              <a:rPr lang="it-IT" sz="7200" dirty="0" smtClean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</a:br>
            <a:endParaRPr lang="it-IT" sz="4000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55576" y="2286000"/>
            <a:ext cx="7902650" cy="63976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</a:rPr>
              <a:t>Registrazione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45" y="4581128"/>
            <a:ext cx="61118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445" y="5408340"/>
            <a:ext cx="61118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56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Line 5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124075" y="898525"/>
            <a:ext cx="5184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sz="2400" i="1">
                <a:solidFill>
                  <a:srgbClr val="22228B"/>
                </a:solidFill>
                <a:latin typeface="Arial Rounded MT Bold" pitchFamily="32" charset="0"/>
              </a:rPr>
              <a:t>Modalità di accesso al servizio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179513" y="1412875"/>
            <a:ext cx="76406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>
                <a:solidFill>
                  <a:srgbClr val="22228B"/>
                </a:solidFill>
                <a:latin typeface="Arial Rounded MT Bold" pitchFamily="32" charset="0"/>
              </a:rPr>
              <a:t>Connessione del dispositivo all’HotSpot mediante le più comuni interfacce di «CONNESSIONE WIRELESS»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090863"/>
            <a:ext cx="29797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107950" y="2230438"/>
            <a:ext cx="28702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2000">
                <a:solidFill>
                  <a:srgbClr val="22228B"/>
                </a:solidFill>
                <a:latin typeface="Aharoni" charset="0"/>
              </a:rPr>
              <a:t>MS-WINDOWS</a:t>
            </a:r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>
            <a:off x="3059113" y="2276475"/>
            <a:ext cx="1587" cy="4105275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2916238" y="2230438"/>
            <a:ext cx="33115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2000">
                <a:solidFill>
                  <a:srgbClr val="22228B"/>
                </a:solidFill>
                <a:latin typeface="Aharoni" charset="0"/>
              </a:rPr>
              <a:t>ANDROID-Smart Phone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6011863" y="2230438"/>
            <a:ext cx="31321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2000">
                <a:solidFill>
                  <a:srgbClr val="22228B"/>
                </a:solidFill>
                <a:latin typeface="Aharoni" charset="0"/>
              </a:rPr>
              <a:t>Apple – iOS</a:t>
            </a:r>
          </a:p>
        </p:txBody>
      </p:sp>
      <p:pic>
        <p:nvPicPr>
          <p:cNvPr id="615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686050"/>
            <a:ext cx="2366962" cy="35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681288"/>
            <a:ext cx="2325687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543550"/>
            <a:ext cx="13620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1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648325"/>
            <a:ext cx="750888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5648325"/>
            <a:ext cx="71596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3" name="Line 18"/>
          <p:cNvSpPr>
            <a:spLocks noChangeShapeType="1"/>
          </p:cNvSpPr>
          <p:nvPr/>
        </p:nvSpPr>
        <p:spPr bwMode="auto">
          <a:xfrm>
            <a:off x="6084888" y="2276475"/>
            <a:ext cx="1587" cy="4105275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4" name="Text Box 19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>
                <a:solidFill>
                  <a:srgbClr val="22228B"/>
                </a:solidFill>
              </a:rPr>
              <a:t>Genova, Martedì 19 marzo 2013</a:t>
            </a:r>
          </a:p>
        </p:txBody>
      </p:sp>
      <p:sp>
        <p:nvSpPr>
          <p:cNvPr id="6165" name="Text Box 20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>
                <a:solidFill>
                  <a:srgbClr val="22228B"/>
                </a:solidFill>
                <a:latin typeface="Aharoni" charset="0"/>
              </a:rPr>
              <a:t>ReteGratuita </a:t>
            </a: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pic>
        <p:nvPicPr>
          <p:cNvPr id="6166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12875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0" y="98072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All’apertura del browser, se non si è già autenticati, si viene sempre reindirizzati alla pagina di LOGIN per accedere al servizio .</a:t>
            </a:r>
          </a:p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Se non si è ancora registrati  inserire il numero di cellulare e scegliere la password.</a:t>
            </a:r>
          </a:p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Il sistema effettuerà automaticamente la registrazione.</a:t>
            </a:r>
            <a:endParaRPr lang="it-IT" sz="1600" dirty="0">
              <a:solidFill>
                <a:schemeClr val="accent6">
                  <a:lumMod val="75000"/>
                </a:schemeClr>
              </a:solidFill>
              <a:latin typeface="Arial Rounded MT Bold" pitchFamily="32" charset="0"/>
            </a:endParaRPr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25" y="2097875"/>
            <a:ext cx="7127875" cy="4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1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3569" y="986980"/>
            <a:ext cx="8208911" cy="157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Per attivare la registrazione è necessario chiamare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il numero 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0237901066.</a:t>
            </a:r>
          </a:p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Non </a:t>
            </a: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viene addebitato alcun costo.</a:t>
            </a:r>
          </a:p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Su PC o Tablet la telefonata deve essere fatta utilizzando il telefono inserito per la registrazione.</a:t>
            </a:r>
          </a:p>
          <a:p>
            <a:pPr algn="just">
              <a:lnSpc>
                <a:spcPct val="100000"/>
              </a:lnSpc>
              <a:buClrTx/>
              <a:buFontTx/>
              <a:buNone/>
            </a:pPr>
            <a:r>
              <a:rPr lang="it-IT" sz="1600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Su Smartphone viene chiesto automaticamente di effettuare la chiamata (fare click su «chiama»).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it-IT" dirty="0" smtClean="0">
              <a:solidFill>
                <a:schemeClr val="accent6">
                  <a:lumMod val="75000"/>
                </a:schemeClr>
              </a:solidFill>
              <a:latin typeface="Arial Rounded MT Bold" pitchFamily="3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8841"/>
            <a:ext cx="5205993" cy="34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3635896" y="2978669"/>
            <a:ext cx="2199754" cy="4503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4483" y="2924944"/>
            <a:ext cx="2375669" cy="5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13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4013" y="1937732"/>
            <a:ext cx="331192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Una volta effettuata la chiamata si può subito navigare.</a:t>
            </a:r>
          </a:p>
          <a:p>
            <a:endParaRPr lang="it-IT" i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Effettuata la connessione WiFi, ed aperto il browser, si viene indirizzati alla pagina di accesso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,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se 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il sistema riconosce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automaticamente  l’utente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 </a:t>
            </a:r>
            <a:r>
              <a:rPr lang="it-IT" i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il dispositivo è sufficiente cliccare su entra per 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accedere, diversamente</a:t>
            </a:r>
            <a:endParaRPr lang="it-IT" i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 inserire il numero del cellulare e la password</a:t>
            </a:r>
            <a:r>
              <a:rPr lang="it-IT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it-IT" sz="1600" b="1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90" y="870363"/>
            <a:ext cx="5040560" cy="5497063"/>
          </a:xfrm>
          <a:prstGeom prst="rect">
            <a:avLst/>
          </a:prstGeom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981" y="1124744"/>
            <a:ext cx="331192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 Unicode MS" pitchFamily="32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sz="2000" i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2" charset="0"/>
              </a:rPr>
              <a:t>Chiamata Attivazione</a:t>
            </a:r>
            <a:endParaRPr lang="it-IT" sz="2000" i="1" dirty="0">
              <a:solidFill>
                <a:schemeClr val="accent6">
                  <a:lumMod val="75000"/>
                </a:schemeClr>
              </a:solidFill>
              <a:latin typeface="Arial Rounded MT Bol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2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1179513" y="1412875"/>
            <a:ext cx="76406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Per poter utilizzare il servizio </a:t>
            </a:r>
            <a:r>
              <a:rPr lang="it-IT" dirty="0" smtClean="0">
                <a:solidFill>
                  <a:srgbClr val="22228B"/>
                </a:solidFill>
                <a:latin typeface="Arial Rounded MT Bold" pitchFamily="32" charset="0"/>
              </a:rPr>
              <a:t>i docenti riceveranno </a:t>
            </a: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una password fornita da Vallicom  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2051050" y="898525"/>
            <a:ext cx="5184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2400" i="1">
                <a:solidFill>
                  <a:srgbClr val="22228B"/>
                </a:solidFill>
                <a:latin typeface="Arial Rounded MT Bold" pitchFamily="32" charset="0"/>
              </a:rPr>
              <a:t>Registrazione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1179513" y="2457450"/>
            <a:ext cx="6811962" cy="12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Gli studenti, invece, per navigare con i dispositivi personali, dovranno registrarsi fornendo </a:t>
            </a:r>
            <a:r>
              <a:rPr lang="it-IT" dirty="0" smtClean="0">
                <a:solidFill>
                  <a:srgbClr val="22228B"/>
                </a:solidFill>
                <a:latin typeface="Arial Rounded MT Bold" pitchFamily="32" charset="0"/>
              </a:rPr>
              <a:t>un </a:t>
            </a: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numero di cellulare* (</a:t>
            </a:r>
            <a:r>
              <a:rPr lang="it-IT">
                <a:solidFill>
                  <a:srgbClr val="22228B"/>
                </a:solidFill>
                <a:latin typeface="Arial Rounded MT Bold" pitchFamily="32" charset="0"/>
              </a:rPr>
              <a:t>intestato </a:t>
            </a:r>
            <a:r>
              <a:rPr lang="it-IT" smtClean="0">
                <a:solidFill>
                  <a:srgbClr val="22228B"/>
                </a:solidFill>
                <a:latin typeface="Arial Rounded MT Bold" pitchFamily="32" charset="0"/>
              </a:rPr>
              <a:t>ad </a:t>
            </a: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un adulto); potranno quindi accedere alla rete Wi-Fi mediante login e password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23850" y="4508500"/>
            <a:ext cx="84963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>
                <a:solidFill>
                  <a:srgbClr val="22228B"/>
                </a:solidFill>
                <a:latin typeface="Arial Rounded MT Bold" pitchFamily="32" charset="0"/>
              </a:rPr>
              <a:t>Nota:  </a:t>
            </a:r>
          </a:p>
          <a:p>
            <a:pPr algn="just" eaLnBrk="1">
              <a:lnSpc>
                <a:spcPct val="100000"/>
              </a:lnSpc>
              <a:buClrTx/>
              <a:buFontTx/>
              <a:buNone/>
            </a:pPr>
            <a:r>
              <a:rPr lang="it-IT">
                <a:solidFill>
                  <a:srgbClr val="22228B"/>
                </a:solidFill>
                <a:latin typeface="Arial Rounded MT Bold" pitchFamily="32" charset="0"/>
              </a:rPr>
              <a:t>* La navigazione internet per la normativa attuale richiede la tracciabilità </a:t>
            </a: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>
                <a:solidFill>
                  <a:srgbClr val="22228B"/>
                </a:solidFill>
                <a:latin typeface="Aharoni" charset="0"/>
              </a:rPr>
              <a:t>ReteGratuita </a:t>
            </a: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12875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519363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179513" y="1988840"/>
            <a:ext cx="764063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Gli hot spot ReteGratuita hanno un raggio di copertura che può arrivare fino </a:t>
            </a:r>
            <a:r>
              <a:rPr lang="it-IT" dirty="0" smtClean="0">
                <a:solidFill>
                  <a:srgbClr val="22228B"/>
                </a:solidFill>
                <a:latin typeface="Arial Rounded MT Bold" pitchFamily="32" charset="0"/>
              </a:rPr>
              <a:t>ai </a:t>
            </a: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300 m: per poter usufruire del servizio è necessario trovarsi all’interno dell’area coperta dall’HotSpot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917575" y="1078955"/>
            <a:ext cx="71104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2400" i="1" dirty="0">
                <a:solidFill>
                  <a:srgbClr val="22228B"/>
                </a:solidFill>
                <a:latin typeface="Arial Rounded MT Bold" pitchFamily="32" charset="0"/>
              </a:rPr>
              <a:t>Trovare le aree coperte e gli hot spot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1179513" y="3861048"/>
            <a:ext cx="76406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Con la </a:t>
            </a:r>
            <a:r>
              <a:rPr lang="it-IT" dirty="0" smtClean="0">
                <a:solidFill>
                  <a:srgbClr val="22228B"/>
                </a:solidFill>
                <a:latin typeface="Arial Rounded MT Bold" pitchFamily="32" charset="0"/>
              </a:rPr>
              <a:t>LIM, </a:t>
            </a: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il pc, lo smartphone o altri dispositivi che utilizzano la connessione wireless, facendo la scansione delle connessioni compare «ReteGratuita»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>
                <a:solidFill>
                  <a:srgbClr val="22228B"/>
                </a:solidFill>
                <a:latin typeface="Aharoni" charset="0"/>
              </a:rPr>
              <a:t>ReteGratuita Scuola </a:t>
            </a:r>
          </a:p>
        </p:txBody>
      </p:sp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68215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897560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525"/>
            <a:ext cx="28797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>
                <a:solidFill>
                  <a:srgbClr val="22228B"/>
                </a:solidFill>
                <a:latin typeface="Aharoni" charset="0"/>
              </a:rPr>
              <a:t>ReteGratuita Scuola - Ruolo degli sponsor 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595438" y="1738313"/>
            <a:ext cx="5953125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2400" dirty="0">
                <a:solidFill>
                  <a:srgbClr val="22228B"/>
                </a:solidFill>
                <a:latin typeface="Arial Rounded MT Bold" pitchFamily="32" charset="0"/>
              </a:rPr>
              <a:t>Banner pubblicitari Circuito Scuole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266950" y="873125"/>
            <a:ext cx="4608513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sz="2400" i="1">
                <a:solidFill>
                  <a:srgbClr val="22228B"/>
                </a:solidFill>
                <a:latin typeface="Arial Rounded MT Bold" pitchFamily="32" charset="0"/>
              </a:rPr>
              <a:t>Come si finanzia il servizio</a:t>
            </a:r>
          </a:p>
        </p:txBody>
      </p:sp>
      <p:pic>
        <p:nvPicPr>
          <p:cNvPr id="513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725" y="2494756"/>
            <a:ext cx="66865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484784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756022" y="1412776"/>
            <a:ext cx="842449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  <a:latin typeface="Arial Rounded MT Bold" pitchFamily="32" charset="0"/>
              </a:rPr>
              <a:t>Gli </a:t>
            </a: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iscritti alla </a:t>
            </a:r>
            <a:r>
              <a:rPr lang="it-IT" sz="1600" dirty="0" err="1" smtClean="0">
                <a:solidFill>
                  <a:srgbClr val="22228B"/>
                </a:solidFill>
                <a:latin typeface="Arial Rounded MT Bold" pitchFamily="32" charset="0"/>
              </a:rPr>
              <a:t>communty</a:t>
            </a: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 Retegratuita possono usufruire del servizio da qualsiasi HotSpot del Network ReteGratuita, la copertura è nazionale.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917575" y="980728"/>
            <a:ext cx="7110413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sz="2400" i="1" dirty="0" smtClean="0">
                <a:solidFill>
                  <a:srgbClr val="22228B"/>
                </a:solidFill>
                <a:latin typeface="Arial Rounded MT Bold" pitchFamily="32" charset="0"/>
              </a:rPr>
              <a:t>Retegratuita &amp; ReteGratuita Scuola</a:t>
            </a:r>
            <a:endParaRPr lang="it-IT" sz="2400" i="1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>
                <a:solidFill>
                  <a:srgbClr val="22228B"/>
                </a:solidFill>
                <a:latin typeface="Aharoni" charset="0"/>
              </a:rPr>
              <a:t>ReteGratuita Scuola </a:t>
            </a:r>
          </a:p>
        </p:txBody>
      </p:sp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356" y="2182821"/>
            <a:ext cx="4276691" cy="419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4"/>
          <p:cNvSpPr/>
          <p:nvPr/>
        </p:nvSpPr>
        <p:spPr>
          <a:xfrm>
            <a:off x="6012160" y="2754725"/>
            <a:ext cx="2318658" cy="305469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mpd="thinThick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6084168" y="2996952"/>
            <a:ext cx="2166258" cy="254909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it-IT" sz="1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Status Settembre 2014</a:t>
            </a:r>
          </a:p>
          <a:p>
            <a:pPr algn="ctr"/>
            <a:endParaRPr lang="it-IT" sz="15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it-IT" sz="1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HOTSPOT INSTALLATI</a:t>
            </a:r>
          </a:p>
          <a:p>
            <a:pPr algn="ctr"/>
            <a:r>
              <a:rPr lang="it-IT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445</a:t>
            </a:r>
          </a:p>
          <a:p>
            <a:pPr algn="ctr"/>
            <a:endParaRPr lang="it-IT" sz="1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/>
            <a:r>
              <a:rPr lang="it-IT" sz="15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UTENTI REGISTRATI</a:t>
            </a:r>
          </a:p>
          <a:p>
            <a:pPr algn="ctr"/>
            <a:r>
              <a:rPr lang="it-IT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96.530</a:t>
            </a:r>
          </a:p>
          <a:p>
            <a:pPr algn="ctr"/>
            <a:endParaRPr lang="it-IT" sz="15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1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>
            <a:solidFill>
              <a:srgbClr val="262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755650" y="6453188"/>
            <a:ext cx="6911975" cy="1587"/>
          </a:xfrm>
          <a:prstGeom prst="line">
            <a:avLst/>
          </a:prstGeom>
          <a:noFill/>
          <a:ln w="9360">
            <a:solidFill>
              <a:srgbClr val="B709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1179513" y="1628775"/>
            <a:ext cx="76406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Presentato a Novembre 2012 presso il Salone </a:t>
            </a:r>
            <a:r>
              <a:rPr lang="it-IT" dirty="0" err="1">
                <a:solidFill>
                  <a:srgbClr val="22228B"/>
                </a:solidFill>
                <a:latin typeface="Arial Rounded MT Bold" pitchFamily="32" charset="0"/>
              </a:rPr>
              <a:t>ABCD+Orientamenti</a:t>
            </a: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 dedicato alle Scuole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051050" y="898525"/>
            <a:ext cx="51847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i="1">
                <a:solidFill>
                  <a:srgbClr val="22228B"/>
                </a:solidFill>
                <a:latin typeface="Arial Rounded MT Bold" pitchFamily="32" charset="0"/>
              </a:rPr>
              <a:t>Il Progetto</a:t>
            </a: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1179513" y="2668662"/>
            <a:ext cx="76406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22228B"/>
                </a:solidFill>
                <a:latin typeface="Arial Rounded MT Bold" pitchFamily="32" charset="0"/>
              </a:rPr>
              <a:t>Lo scopo è quello di dare un servizio gratuito alle scuole, per favorire le attività scolastiche e l'uso appropriato del web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1179513" y="3717032"/>
            <a:ext cx="7640637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solidFill>
                  <a:srgbClr val="22228B"/>
                </a:solidFill>
                <a:latin typeface="Arial Rounded MT Bold" pitchFamily="32" charset="0"/>
              </a:rPr>
              <a:t>La navigazione degli studenti è differenziata da quella degli insegnanti e limitata a determinati siti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>
                <a:solidFill>
                  <a:srgbClr val="22228B"/>
                </a:solidFill>
                <a:latin typeface="Aharoni" charset="0"/>
              </a:rPr>
              <a:t>ReteGratuita Scuola</a:t>
            </a:r>
          </a:p>
        </p:txBody>
      </p:sp>
      <p:pic>
        <p:nvPicPr>
          <p:cNvPr id="308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28775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636912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742432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79835" y="4870226"/>
            <a:ext cx="7640637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22228B"/>
                </a:solidFill>
                <a:latin typeface="Arial Rounded MT Bold" pitchFamily="32" charset="0"/>
              </a:rPr>
              <a:t>Dopo un anno di attività lo stato dell’arte del progetto ha registrato 286.244  connessioni, la community di ReteGratuita conta più di 96.000 iscritti, di cui 1593 docenti.  </a:t>
            </a:r>
            <a:endParaRPr lang="it-IT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0" y="4895626"/>
            <a:ext cx="812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096963" y="4581128"/>
            <a:ext cx="6948487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  <a:latin typeface="Arial Rounded MT Bold" pitchFamily="32" charset="0"/>
              </a:rPr>
              <a:t>Hot Spot </a:t>
            </a: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«ReteGratuita scuola» installati</a:t>
            </a:r>
          </a:p>
          <a:p>
            <a:pPr eaLnBrk="1">
              <a:lnSpc>
                <a:spcPct val="150000"/>
              </a:lnSpc>
              <a:buClrTx/>
              <a:buFontTx/>
              <a:buNone/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		Liceo E. Fermi (sede n°5, Succursale n°3)</a:t>
            </a:r>
          </a:p>
          <a:p>
            <a:pPr eaLnBrk="1">
              <a:lnSpc>
                <a:spcPct val="150000"/>
              </a:lnSpc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  <a:latin typeface="Arial Rounded MT Bold" pitchFamily="32" charset="0"/>
              </a:rPr>
              <a:t>	</a:t>
            </a: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	Istituto Gastaldi/Abba (sede n°21, Succursale n°6)</a:t>
            </a:r>
          </a:p>
          <a:p>
            <a:pPr eaLnBrk="1">
              <a:lnSpc>
                <a:spcPct val="150000"/>
              </a:lnSpc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  <a:latin typeface="Arial Rounded MT Bold" pitchFamily="32" charset="0"/>
              </a:rPr>
              <a:t>	</a:t>
            </a: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	Istituto Klee/Barabino (Quarto n°8, Sauli n°7, Battistine n°6)</a:t>
            </a:r>
          </a:p>
          <a:p>
            <a:pPr eaLnBrk="1">
              <a:lnSpc>
                <a:spcPct val="150000"/>
              </a:lnSpc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  <a:latin typeface="Arial Rounded MT Bold" pitchFamily="32" charset="0"/>
              </a:rPr>
              <a:t>	</a:t>
            </a: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	I.C. Molassana (sede n°12, succursale n°2)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763713" y="5013325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491" y="4941019"/>
            <a:ext cx="288181" cy="2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38" y="980728"/>
            <a:ext cx="8926512" cy="356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8" y="2181823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417" y="1396184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01" y="2764336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01903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49" y="2973911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80360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61943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93991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05" y="1252168"/>
            <a:ext cx="425599" cy="4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01059"/>
            <a:ext cx="288181" cy="2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61099"/>
            <a:ext cx="288181" cy="2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21139"/>
            <a:ext cx="288181" cy="2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55575" y="1579391"/>
            <a:ext cx="7496621" cy="395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 smtClean="0">
              <a:solidFill>
                <a:srgbClr val="22228B"/>
              </a:solidFill>
              <a:latin typeface="Arial Rounded MT Bold" pitchFamily="34" charset="0"/>
            </a:endParaRPr>
          </a:p>
          <a:p>
            <a:pPr algn="just"/>
            <a:r>
              <a:rPr lang="it-IT" b="1" dirty="0" smtClean="0">
                <a:solidFill>
                  <a:srgbClr val="22228B"/>
                </a:solidFill>
                <a:latin typeface="Arial Rounded MT Bold" pitchFamily="34" charset="0"/>
              </a:rPr>
              <a:t>ReteGratuita Scuola</a:t>
            </a:r>
          </a:p>
          <a:p>
            <a:pPr algn="just"/>
            <a:endParaRPr lang="it-IT" b="1" dirty="0" smtClean="0">
              <a:solidFill>
                <a:srgbClr val="22228B"/>
              </a:solidFill>
              <a:latin typeface="Arial Rounded MT Bold" pitchFamily="34" charset="0"/>
            </a:endParaRPr>
          </a:p>
          <a:p>
            <a:pPr algn="just"/>
            <a:r>
              <a:rPr lang="it-IT" dirty="0" smtClean="0">
                <a:solidFill>
                  <a:srgbClr val="22228B"/>
                </a:solidFill>
                <a:latin typeface="Arial Rounded MT Bold" pitchFamily="34" charset="0"/>
              </a:rPr>
              <a:t>ReteGratuita scuola è </a:t>
            </a:r>
            <a:r>
              <a:rPr lang="it-IT" dirty="0">
                <a:solidFill>
                  <a:srgbClr val="22228B"/>
                </a:solidFill>
                <a:latin typeface="Arial Rounded MT Bold" pitchFamily="34" charset="0"/>
              </a:rPr>
              <a:t>un innovativo sistema di connessione Wi-Fi pensato appositamente per le necessità di un istituto scolastico</a:t>
            </a:r>
            <a:r>
              <a:rPr lang="it-IT" dirty="0" smtClean="0">
                <a:solidFill>
                  <a:srgbClr val="22228B"/>
                </a:solidFill>
                <a:latin typeface="Arial Rounded MT Bold" pitchFamily="34" charset="0"/>
              </a:rPr>
              <a:t>.</a:t>
            </a:r>
          </a:p>
          <a:p>
            <a:pPr algn="just"/>
            <a:endParaRPr lang="it-IT" dirty="0">
              <a:solidFill>
                <a:srgbClr val="22228B"/>
              </a:solidFill>
              <a:latin typeface="Arial Rounded MT Bold" pitchFamily="34" charset="0"/>
            </a:endParaRPr>
          </a:p>
          <a:p>
            <a:pPr algn="just"/>
            <a:r>
              <a:rPr lang="it-IT" dirty="0" smtClean="0">
                <a:solidFill>
                  <a:srgbClr val="22228B"/>
                </a:solidFill>
                <a:latin typeface="Arial Rounded MT Bold" pitchFamily="34" charset="0"/>
              </a:rPr>
              <a:t>Fornisce </a:t>
            </a:r>
            <a:r>
              <a:rPr lang="it-IT" dirty="0">
                <a:solidFill>
                  <a:srgbClr val="22228B"/>
                </a:solidFill>
                <a:latin typeface="Arial Rounded MT Bold" pitchFamily="34" charset="0"/>
              </a:rPr>
              <a:t>la connessione internet a ogni dispositivo predisposto: LIM, pc, tablet, </a:t>
            </a:r>
            <a:r>
              <a:rPr lang="it-IT" dirty="0" smtClean="0">
                <a:solidFill>
                  <a:srgbClr val="22228B"/>
                </a:solidFill>
                <a:latin typeface="Arial Rounded MT Bold" pitchFamily="34" charset="0"/>
              </a:rPr>
              <a:t>smartphone ecc.</a:t>
            </a:r>
          </a:p>
          <a:p>
            <a:pPr algn="just"/>
            <a:endParaRPr lang="it-IT" dirty="0" smtClean="0">
              <a:solidFill>
                <a:srgbClr val="22228B"/>
              </a:solidFill>
              <a:latin typeface="Arial Rounded MT Bold" pitchFamily="34" charset="0"/>
            </a:endParaRPr>
          </a:p>
          <a:p>
            <a:pPr algn="just"/>
            <a:r>
              <a:rPr lang="it-IT" dirty="0" smtClean="0">
                <a:solidFill>
                  <a:srgbClr val="22228B"/>
                </a:solidFill>
                <a:latin typeface="Arial Rounded MT Bold" pitchFamily="34" charset="0"/>
              </a:rPr>
              <a:t>La </a:t>
            </a:r>
            <a:r>
              <a:rPr lang="it-IT" dirty="0">
                <a:solidFill>
                  <a:srgbClr val="22228B"/>
                </a:solidFill>
                <a:latin typeface="Arial Rounded MT Bold" pitchFamily="34" charset="0"/>
              </a:rPr>
              <a:t>sua peculiarità è la differenziazione della navigazione per gli studenti e quella per il corpo docente e tecnico </a:t>
            </a:r>
            <a:r>
              <a:rPr lang="it-IT" dirty="0" smtClean="0">
                <a:solidFill>
                  <a:srgbClr val="22228B"/>
                </a:solidFill>
                <a:latin typeface="Arial Rounded MT Bold" pitchFamily="34" charset="0"/>
              </a:rPr>
              <a:t>amministrativo.</a:t>
            </a:r>
          </a:p>
          <a:p>
            <a:pPr algn="just"/>
            <a:endParaRPr lang="it-IT" dirty="0">
              <a:solidFill>
                <a:srgbClr val="22228B"/>
              </a:solidFill>
              <a:latin typeface="Arial Rounded MT Bold" pitchFamily="34" charset="0"/>
            </a:endParaRPr>
          </a:p>
          <a:p>
            <a:pPr algn="just"/>
            <a:r>
              <a:rPr lang="it-IT" dirty="0" smtClean="0">
                <a:solidFill>
                  <a:srgbClr val="22228B"/>
                </a:solidFill>
                <a:latin typeface="Arial Rounded MT Bold" pitchFamily="34" charset="0"/>
              </a:rPr>
              <a:t>Il </a:t>
            </a:r>
            <a:r>
              <a:rPr lang="it-IT" dirty="0">
                <a:solidFill>
                  <a:srgbClr val="22228B"/>
                </a:solidFill>
                <a:latin typeface="Arial Rounded MT Bold" pitchFamily="34" charset="0"/>
              </a:rPr>
              <a:t>sistema inoltre può mettere in collegamento fra loro le diverse entità all'interno dell'edificio, ad esempio le classi e la segreteria didattica (fondamentale per l'uso dei registri elettronici).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1560" y="1052736"/>
            <a:ext cx="7640637" cy="38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 smtClean="0">
                <a:solidFill>
                  <a:srgbClr val="22228B"/>
                </a:solidFill>
                <a:latin typeface="Arial Rounded MT Bold" pitchFamily="32" charset="0"/>
              </a:rPr>
              <a:t>Breve descrizione</a:t>
            </a:r>
            <a:endParaRPr lang="it-IT" sz="28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" y="997372"/>
            <a:ext cx="487412" cy="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2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1561" y="1484784"/>
            <a:ext cx="7801396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Due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reti Wi-Fi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distinte: una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per gli studenti e un'altra per docenti 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personale, la possibilità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di selezionare i siti a cui gli studenti possono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accedere.</a:t>
            </a:r>
          </a:p>
          <a:p>
            <a:pPr lvl="0" algn="just"/>
            <a:endParaRPr lang="it-IT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Canone mensile azzerato attraverso inserzioni pubblicitarie procurate da Vallicom o dalla stessa Scuola sulla pagina iniziale di accesso alla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rete.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1560" y="1052736"/>
            <a:ext cx="7640637" cy="38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 smtClean="0">
                <a:solidFill>
                  <a:srgbClr val="22228B"/>
                </a:solidFill>
                <a:latin typeface="Arial Rounded MT Bold" pitchFamily="32" charset="0"/>
              </a:rPr>
              <a:t>Cosa offre ReteGratuita Scuola</a:t>
            </a:r>
            <a:endParaRPr lang="it-IT" sz="20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" y="997372"/>
            <a:ext cx="487412" cy="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611562" y="4077072"/>
            <a:ext cx="7801396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Per usufruire di un servizio efficiente e tecnici competenti che intervengono in prima persona sugli impianti.</a:t>
            </a:r>
          </a:p>
          <a:p>
            <a:pPr lvl="0" algn="just"/>
            <a:endParaRPr lang="it-IT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Per favorire le attività scolastiche tramite tablet, pc e LIM, evitando l'uso inappropriato del web da parte degli studenti.</a:t>
            </a:r>
          </a:p>
          <a:p>
            <a:pPr lvl="0" algn="just"/>
            <a:endParaRPr lang="it-IT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Per supportare l’adozione dei registri elettronici (provvedimento previsto già dalla Spending Review 2012).</a:t>
            </a:r>
            <a:endParaRPr lang="it-IT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94916" y="3612578"/>
            <a:ext cx="7640637" cy="3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 smtClean="0">
                <a:solidFill>
                  <a:srgbClr val="22228B"/>
                </a:solidFill>
                <a:latin typeface="Arial Rounded MT Bold" pitchFamily="32" charset="0"/>
              </a:rPr>
              <a:t>Perché adottare ReteGratuita Scuola</a:t>
            </a:r>
            <a:endParaRPr lang="it-IT" sz="20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5" y="3561962"/>
            <a:ext cx="443102" cy="44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61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321757"/>
            <a:ext cx="8424936" cy="241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ReteGratuita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Scuola è un sistema composto da uno o più hot spot Wi-Fi, semplici, veloci da installare e che non necessitano di alcuna configurazione. Ogni hot spot Wi-Fi va collegato al cavo di rete Adsl già presente in loco. Il raggio di azione di un dispositivo varia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dai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50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300 metri, a seconda degli ostacoli interposti tra l'hot spot e il dispositivo ad esso connesso. L'accesso alla rete internet degli utenti avviene previa autenticazione in cui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è richiesto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un numero di cellulare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intestato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ad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un maggiorenne. Per i minorenni possono essere i genitori a fornire tali dati.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1560" y="1052736"/>
            <a:ext cx="7640637" cy="38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 smtClean="0">
                <a:solidFill>
                  <a:srgbClr val="22228B"/>
                </a:solidFill>
                <a:latin typeface="Arial Rounded MT Bold" pitchFamily="32" charset="0"/>
              </a:rPr>
              <a:t>Come funzione ReteGratuita Scuola</a:t>
            </a:r>
            <a:endParaRPr lang="it-IT" sz="20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" y="997372"/>
            <a:ext cx="487412" cy="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75779" y="3933056"/>
            <a:ext cx="7640637" cy="38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 smtClean="0">
                <a:solidFill>
                  <a:srgbClr val="22228B"/>
                </a:solidFill>
                <a:latin typeface="Arial Rounded MT Bold" pitchFamily="32" charset="0"/>
              </a:rPr>
              <a:t>Collaborazione interscolastica</a:t>
            </a:r>
            <a:endParaRPr lang="it-IT" sz="20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3" y="3877692"/>
            <a:ext cx="487412" cy="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95536" y="4527163"/>
            <a:ext cx="8424936" cy="163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Le scuole che utilizzano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ReteGratuita Scuola hanno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la possibilità di utilizzare una piattaforma di condivisione interscolastica per creare un bookmark di siti destinati alla navigazione dei ragazzi.</a:t>
            </a:r>
          </a:p>
          <a:p>
            <a:pPr algn="just"/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Ogni scuola aderente al progetto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può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implementare l'elenco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dei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siti “sicuri” destinati alla didattica ma accessibili anche direttamente dai ragazzi per ricerche individuali.</a:t>
            </a:r>
          </a:p>
        </p:txBody>
      </p:sp>
    </p:spTree>
    <p:extLst>
      <p:ext uri="{BB962C8B-B14F-4D97-AF65-F5344CB8AC3E}">
        <p14:creationId xmlns:p14="http://schemas.microsoft.com/office/powerpoint/2010/main" val="106941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973" y="1700808"/>
            <a:ext cx="6087363" cy="13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35434" y="3645024"/>
            <a:ext cx="70929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it-IT" sz="3600" dirty="0" smtClean="0">
                <a:solidFill>
                  <a:srgbClr val="22228B"/>
                </a:solidFill>
                <a:latin typeface="Aharoni" charset="0"/>
              </a:rPr>
              <a:t>Un po’ di dati</a:t>
            </a:r>
            <a:endParaRPr lang="it-IT" sz="3600" dirty="0">
              <a:solidFill>
                <a:srgbClr val="22228B"/>
              </a:solidFill>
              <a:latin typeface="Aharon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6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1560" y="1196430"/>
            <a:ext cx="77930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Anno scolastico 2013/2014, statistiche totale contatti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" y="997372"/>
            <a:ext cx="487412" cy="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5400600" cy="4031465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3960" y="5768898"/>
            <a:ext cx="7640637" cy="3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Totale 286.244 contatti da 09/2013 a 06/2014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7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3093"/>
            <a:ext cx="2879725" cy="64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64050" y="42863"/>
            <a:ext cx="457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400" i="1">
                <a:solidFill>
                  <a:srgbClr val="22228B"/>
                </a:solidFill>
                <a:latin typeface="Aharoni" charset="0"/>
              </a:rPr>
              <a:t>Hot Spot Vallicom Free Net  Distribution Project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35250" y="260350"/>
            <a:ext cx="6400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algn="r" eaLnBrk="1">
              <a:lnSpc>
                <a:spcPct val="100000"/>
              </a:lnSpc>
              <a:buClrTx/>
              <a:buFontTx/>
              <a:buNone/>
            </a:pPr>
            <a:r>
              <a:rPr lang="it-IT" sz="2000" dirty="0" smtClean="0">
                <a:solidFill>
                  <a:srgbClr val="22228B"/>
                </a:solidFill>
                <a:latin typeface="Aharoni" charset="0"/>
              </a:rPr>
              <a:t>ReteGratuita Scuola</a:t>
            </a:r>
            <a:endParaRPr lang="it-IT" sz="2000" dirty="0">
              <a:solidFill>
                <a:srgbClr val="22228B"/>
              </a:solidFill>
              <a:latin typeface="Aharoni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7950" y="841375"/>
            <a:ext cx="8928100" cy="1588"/>
          </a:xfrm>
          <a:prstGeom prst="line">
            <a:avLst/>
          </a:prstGeom>
          <a:noFill/>
          <a:ln w="9360" cap="sq">
            <a:solidFill>
              <a:srgbClr val="262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176963"/>
            <a:ext cx="1293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07950" y="6453188"/>
            <a:ext cx="7559675" cy="1587"/>
          </a:xfrm>
          <a:prstGeom prst="line">
            <a:avLst/>
          </a:prstGeom>
          <a:noFill/>
          <a:ln w="9360" cap="sq">
            <a:solidFill>
              <a:srgbClr val="B7092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950" y="6491288"/>
            <a:ext cx="39592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 Unicode MS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sz="1600" dirty="0">
                <a:solidFill>
                  <a:srgbClr val="22228B"/>
                </a:solidFill>
              </a:rPr>
              <a:t>Genova, </a:t>
            </a:r>
            <a:r>
              <a:rPr lang="it-IT" sz="1600" dirty="0" smtClean="0">
                <a:solidFill>
                  <a:srgbClr val="22228B"/>
                </a:solidFill>
              </a:rPr>
              <a:t>08-10-2014</a:t>
            </a:r>
            <a:endParaRPr lang="it-IT" sz="1600" dirty="0">
              <a:solidFill>
                <a:srgbClr val="22228B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1560" y="836712"/>
            <a:ext cx="76406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Anno scolastico 2013/2014,  statistiche contatti per scuole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" y="836712"/>
            <a:ext cx="487412" cy="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063194" cy="2160000"/>
          </a:xfrm>
          <a:prstGeom prst="rect">
            <a:avLst/>
          </a:prstGeom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1196752"/>
            <a:ext cx="3303215" cy="3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E. Fermi - Totale 52.371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97" y="1484784"/>
            <a:ext cx="3063195" cy="2160000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843859" y="1196752"/>
            <a:ext cx="3544565" cy="3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Gastaldi - Totale 57.035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98" y="4005064"/>
            <a:ext cx="3063194" cy="2160000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148064" y="3717032"/>
            <a:ext cx="2824485" cy="3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Abba - Totale 17.680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304"/>
            <a:ext cx="3063195" cy="2160000"/>
          </a:xfrm>
          <a:prstGeom prst="rect">
            <a:avLst/>
          </a:prstGeom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67544" y="3752674"/>
            <a:ext cx="3303216" cy="39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 smtClean="0">
                <a:solidFill>
                  <a:srgbClr val="22228B"/>
                </a:solidFill>
                <a:latin typeface="Arial Rounded MT Bold" pitchFamily="32" charset="0"/>
              </a:rPr>
              <a:t>Klee/Barabino - Totale 150.986</a:t>
            </a:r>
            <a:endParaRPr lang="it-IT" sz="1600" dirty="0">
              <a:solidFill>
                <a:srgbClr val="22228B"/>
              </a:solidFill>
              <a:latin typeface="Arial Rounded MT Bol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5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1141</Words>
  <Application>Microsoft Office PowerPoint</Application>
  <PresentationFormat>Presentazione su schermo (4:3)</PresentationFormat>
  <Paragraphs>155</Paragraphs>
  <Slides>18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72</cp:revision>
  <cp:lastPrinted>2012-06-05T06:59:53Z</cp:lastPrinted>
  <dcterms:created xsi:type="dcterms:W3CDTF">1601-01-01T00:00:00Z</dcterms:created>
  <dcterms:modified xsi:type="dcterms:W3CDTF">2014-10-07T19:50:50Z</dcterms:modified>
</cp:coreProperties>
</file>